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embeddedFontLst>
    <p:embeddedFont>
      <p:font typeface="Helvetica Neue" panose="02000503000000020004" pitchFamily="2" charset="0"/>
      <p:regular r:id="rId32"/>
      <p:bold r:id="rId33"/>
      <p:italic r:id="rId34"/>
      <p:boldItalic r:id="rId35"/>
    </p:embeddedFont>
    <p:embeddedFont>
      <p:font typeface="Helvetica Neue Light" panose="02000403000000020004" pitchFamily="2" charset="0"/>
      <p:regular r:id="rId36"/>
      <p:bold r:id="rId37"/>
      <p:italic r:id="rId38"/>
      <p:boldItalic r:id="rId39"/>
    </p:embeddedFon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bold r:id="rId49"/>
      <p:italic r:id="rId50"/>
      <p:boldItalic r:id="rId51"/>
    </p:embeddedFont>
    <p:embeddedFont>
      <p:font typeface="Roboto Mono" pitchFamily="49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y/Zmtr3jb6kW2l5lijdb1NJBP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A2EBB9-3AE7-43B7-AB75-0C75B0F4650F}">
  <a:tblStyle styleId="{64A2EBB9-3AE7-43B7-AB75-0C75B0F46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12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d02048f8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ed02048f8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d02048f8c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2ed02048f8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d02048f8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ed02048f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d02048f8c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2ed02048f8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d02048f8c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ed02048f8c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d02048f8c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2ed02048f8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d02048f8c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2ed02048f8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d02048f8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2ed02048f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d02048f8c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ed02048f8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d02048f8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2ed02048f8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91e54595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2c91e54595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d02048f8c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2ed02048f8c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d02048f8c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ed02048f8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d02048f8c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2ed02048f8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d02048f8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2ed02048f8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d02048f8c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2ed02048f8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d02048f8c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g2ed02048f8c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d02048f8c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2ed02048f8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d02048f8c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g2ed02048f8c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d02048f8c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2ed02048f8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d9c99233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2ed9c9923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1e54595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g2c91e54595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d02048f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ed02048f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d02048f8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ed02048f8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d02048f8c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ed02048f8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d02048f8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2ed02048f8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02048f8c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2ed02048f8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Due contenuti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0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0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0"/>
          <p:cNvSpPr/>
          <p:nvPr/>
        </p:nvSpPr>
        <p:spPr>
          <a:xfrm rot="-5400000">
            <a:off x="1" y="5211921"/>
            <a:ext cx="1646078" cy="1646079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40" y="5033016"/>
            <a:ext cx="1476885" cy="11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0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5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5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5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49697" y="-34450"/>
            <a:ext cx="7663071" cy="692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6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-14908"/>
            <a:ext cx="6877878" cy="6877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7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10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8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0" y="-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8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8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0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0"/>
          <p:cNvSpPr/>
          <p:nvPr/>
        </p:nvSpPr>
        <p:spPr>
          <a:xfrm rot="10800000">
            <a:off x="250609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0"/>
          <p:cNvSpPr txBox="1"/>
          <p:nvPr/>
        </p:nvSpPr>
        <p:spPr>
          <a:xfrm rot="-5400000">
            <a:off x="11372664" y="5881071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AI&amp;ML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0"/>
          <p:cNvSpPr/>
          <p:nvPr/>
        </p:nvSpPr>
        <p:spPr>
          <a:xfrm rot="10800000">
            <a:off x="11601638" y="6627847"/>
            <a:ext cx="285750" cy="250031"/>
          </a:xfrm>
          <a:custGeom>
            <a:avLst/>
            <a:gdLst/>
            <a:ahLst/>
            <a:cxnLst/>
            <a:rect l="l" t="t" r="r" b="b"/>
            <a:pathLst>
              <a:path w="381000" h="333375" extrusionOk="0">
                <a:moveTo>
                  <a:pt x="7144" y="7144"/>
                </a:moveTo>
                <a:lnTo>
                  <a:pt x="381286" y="7144"/>
                </a:lnTo>
                <a:lnTo>
                  <a:pt x="194215" y="331184"/>
                </a:lnTo>
                <a:close/>
              </a:path>
            </a:pathLst>
          </a:cu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0"/>
          <p:cNvSpPr/>
          <p:nvPr/>
        </p:nvSpPr>
        <p:spPr>
          <a:xfrm rot="10800000">
            <a:off x="11601638" y="6385298"/>
            <a:ext cx="285750" cy="250031"/>
          </a:xfrm>
          <a:custGeom>
            <a:avLst/>
            <a:gdLst/>
            <a:ahLst/>
            <a:cxnLst/>
            <a:rect l="l" t="t" r="r" b="b"/>
            <a:pathLst>
              <a:path w="381000" h="333375" extrusionOk="0">
                <a:moveTo>
                  <a:pt x="7144" y="7144"/>
                </a:moveTo>
                <a:lnTo>
                  <a:pt x="381286" y="7144"/>
                </a:lnTo>
                <a:lnTo>
                  <a:pt x="194215" y="331184"/>
                </a:lnTo>
                <a:close/>
              </a:path>
            </a:pathLst>
          </a:custGeom>
          <a:solidFill>
            <a:srgbClr val="FFB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0"/>
          <p:cNvGrpSpPr/>
          <p:nvPr/>
        </p:nvGrpSpPr>
        <p:grpSpPr>
          <a:xfrm>
            <a:off x="-1" y="5501477"/>
            <a:ext cx="1589125" cy="1367374"/>
            <a:chOff x="227028" y="5316378"/>
            <a:chExt cx="1577169" cy="1357087"/>
          </a:xfrm>
        </p:grpSpPr>
        <p:sp>
          <p:nvSpPr>
            <p:cNvPr id="143" name="Google Shape;143;p40"/>
            <p:cNvSpPr/>
            <p:nvPr/>
          </p:nvSpPr>
          <p:spPr>
            <a:xfrm rot="-5400000">
              <a:off x="227028" y="5316378"/>
              <a:ext cx="1357086" cy="1357087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0"/>
            <p:cNvSpPr/>
            <p:nvPr/>
          </p:nvSpPr>
          <p:spPr>
            <a:xfrm rot="5400000">
              <a:off x="996966" y="5316378"/>
              <a:ext cx="807230" cy="807230"/>
            </a:xfrm>
            <a:custGeom>
              <a:avLst/>
              <a:gdLst/>
              <a:ahLst/>
              <a:cxnLst/>
              <a:rect l="l" t="t" r="r" b="b"/>
              <a:pathLst>
                <a:path w="1803402" h="1803401" extrusionOk="0">
                  <a:moveTo>
                    <a:pt x="0" y="901699"/>
                  </a:moveTo>
                  <a:cubicBezTo>
                    <a:pt x="0" y="746376"/>
                    <a:pt x="125915" y="620461"/>
                    <a:pt x="281238" y="620461"/>
                  </a:cubicBezTo>
                  <a:lnTo>
                    <a:pt x="620464" y="620461"/>
                  </a:lnTo>
                  <a:lnTo>
                    <a:pt x="620464" y="281238"/>
                  </a:lnTo>
                  <a:cubicBezTo>
                    <a:pt x="620464" y="125915"/>
                    <a:pt x="746379" y="0"/>
                    <a:pt x="901702" y="0"/>
                  </a:cubicBezTo>
                  <a:cubicBezTo>
                    <a:pt x="1057025" y="0"/>
                    <a:pt x="1182940" y="125915"/>
                    <a:pt x="1182940" y="281238"/>
                  </a:cubicBezTo>
                  <a:lnTo>
                    <a:pt x="1182940" y="620461"/>
                  </a:lnTo>
                  <a:lnTo>
                    <a:pt x="1522164" y="620462"/>
                  </a:lnTo>
                  <a:cubicBezTo>
                    <a:pt x="1677487" y="620462"/>
                    <a:pt x="1803402" y="746377"/>
                    <a:pt x="1803402" y="901700"/>
                  </a:cubicBezTo>
                  <a:lnTo>
                    <a:pt x="1803401" y="901699"/>
                  </a:lnTo>
                  <a:cubicBezTo>
                    <a:pt x="1803401" y="1057022"/>
                    <a:pt x="1677486" y="1182937"/>
                    <a:pt x="1522163" y="1182937"/>
                  </a:cubicBezTo>
                  <a:lnTo>
                    <a:pt x="1182939" y="1182937"/>
                  </a:lnTo>
                  <a:lnTo>
                    <a:pt x="1182939" y="1522163"/>
                  </a:lnTo>
                  <a:cubicBezTo>
                    <a:pt x="1182939" y="1677486"/>
                    <a:pt x="1057024" y="1803401"/>
                    <a:pt x="901701" y="1803401"/>
                  </a:cubicBezTo>
                  <a:lnTo>
                    <a:pt x="901702" y="1803400"/>
                  </a:lnTo>
                  <a:cubicBezTo>
                    <a:pt x="746379" y="1803400"/>
                    <a:pt x="620464" y="1677485"/>
                    <a:pt x="620464" y="1522162"/>
                  </a:cubicBezTo>
                  <a:lnTo>
                    <a:pt x="620464" y="1182937"/>
                  </a:lnTo>
                  <a:lnTo>
                    <a:pt x="281238" y="1182937"/>
                  </a:lnTo>
                  <a:cubicBezTo>
                    <a:pt x="125915" y="1182937"/>
                    <a:pt x="0" y="1057022"/>
                    <a:pt x="0" y="901699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1_Team Slide 1 3">
    <p:bg>
      <p:bgPr>
        <a:solidFill>
          <a:srgbClr val="FFBA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2c91e545958_0_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c91e545958_0_360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g2c91e545958_0_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c91e545958_0_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9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9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" name="Google Shape;39;p39"/>
          <p:cNvGrpSpPr/>
          <p:nvPr/>
        </p:nvGrpSpPr>
        <p:grpSpPr>
          <a:xfrm>
            <a:off x="1" y="5674122"/>
            <a:ext cx="1491974" cy="1183877"/>
            <a:chOff x="0" y="5033016"/>
            <a:chExt cx="2299925" cy="1824983"/>
          </a:xfrm>
        </p:grpSpPr>
        <p:sp>
          <p:nvSpPr>
            <p:cNvPr id="40" name="Google Shape;40;p39"/>
            <p:cNvSpPr/>
            <p:nvPr/>
          </p:nvSpPr>
          <p:spPr>
            <a:xfrm rot="-5400000">
              <a:off x="1" y="5211921"/>
              <a:ext cx="1646078" cy="1646079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" name="Google Shape;4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3040" y="5033016"/>
              <a:ext cx="1476885" cy="1145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1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89222" y="-1"/>
            <a:ext cx="68505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1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31"/>
          <p:cNvGrpSpPr/>
          <p:nvPr/>
        </p:nvGrpSpPr>
        <p:grpSpPr>
          <a:xfrm>
            <a:off x="-1" y="5501477"/>
            <a:ext cx="1589125" cy="1367374"/>
            <a:chOff x="227028" y="5316378"/>
            <a:chExt cx="1577169" cy="1357087"/>
          </a:xfrm>
        </p:grpSpPr>
        <p:sp>
          <p:nvSpPr>
            <p:cNvPr id="51" name="Google Shape;51;p31"/>
            <p:cNvSpPr/>
            <p:nvPr/>
          </p:nvSpPr>
          <p:spPr>
            <a:xfrm rot="-5400000">
              <a:off x="227028" y="5316378"/>
              <a:ext cx="1357086" cy="1357087"/>
            </a:xfrm>
            <a:custGeom>
              <a:avLst/>
              <a:gdLst/>
              <a:ahLst/>
              <a:cxnLst/>
              <a:rect l="l" t="t" r="r" b="b"/>
              <a:pathLst>
                <a:path w="1357086" h="1357087" extrusionOk="0">
                  <a:moveTo>
                    <a:pt x="678543" y="0"/>
                  </a:moveTo>
                  <a:lnTo>
                    <a:pt x="1357086" y="0"/>
                  </a:lnTo>
                  <a:lnTo>
                    <a:pt x="1357086" y="1"/>
                  </a:lnTo>
                  <a:cubicBezTo>
                    <a:pt x="1357086" y="749499"/>
                    <a:pt x="749498" y="1357087"/>
                    <a:pt x="0" y="1357087"/>
                  </a:cubicBezTo>
                  <a:lnTo>
                    <a:pt x="0" y="1357087"/>
                  </a:lnTo>
                  <a:lnTo>
                    <a:pt x="0" y="678544"/>
                  </a:lnTo>
                  <a:lnTo>
                    <a:pt x="0" y="678544"/>
                  </a:lnTo>
                  <a:cubicBezTo>
                    <a:pt x="374749" y="678544"/>
                    <a:pt x="678543" y="374750"/>
                    <a:pt x="678543" y="1"/>
                  </a:cubicBezTo>
                  <a:close/>
                </a:path>
              </a:pathLst>
            </a:custGeom>
            <a:solidFill>
              <a:srgbClr val="FFB5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5400000">
              <a:off x="996966" y="5316378"/>
              <a:ext cx="807230" cy="807230"/>
            </a:xfrm>
            <a:custGeom>
              <a:avLst/>
              <a:gdLst/>
              <a:ahLst/>
              <a:cxnLst/>
              <a:rect l="l" t="t" r="r" b="b"/>
              <a:pathLst>
                <a:path w="1803402" h="1803401" extrusionOk="0">
                  <a:moveTo>
                    <a:pt x="0" y="901699"/>
                  </a:moveTo>
                  <a:cubicBezTo>
                    <a:pt x="0" y="746376"/>
                    <a:pt x="125915" y="620461"/>
                    <a:pt x="281238" y="620461"/>
                  </a:cubicBezTo>
                  <a:lnTo>
                    <a:pt x="620464" y="620461"/>
                  </a:lnTo>
                  <a:lnTo>
                    <a:pt x="620464" y="281238"/>
                  </a:lnTo>
                  <a:cubicBezTo>
                    <a:pt x="620464" y="125915"/>
                    <a:pt x="746379" y="0"/>
                    <a:pt x="901702" y="0"/>
                  </a:cubicBezTo>
                  <a:cubicBezTo>
                    <a:pt x="1057025" y="0"/>
                    <a:pt x="1182940" y="125915"/>
                    <a:pt x="1182940" y="281238"/>
                  </a:cubicBezTo>
                  <a:lnTo>
                    <a:pt x="1182940" y="620461"/>
                  </a:lnTo>
                  <a:lnTo>
                    <a:pt x="1522164" y="620462"/>
                  </a:lnTo>
                  <a:cubicBezTo>
                    <a:pt x="1677487" y="620462"/>
                    <a:pt x="1803402" y="746377"/>
                    <a:pt x="1803402" y="901700"/>
                  </a:cubicBezTo>
                  <a:lnTo>
                    <a:pt x="1803401" y="901699"/>
                  </a:lnTo>
                  <a:cubicBezTo>
                    <a:pt x="1803401" y="1057022"/>
                    <a:pt x="1677486" y="1182937"/>
                    <a:pt x="1522163" y="1182937"/>
                  </a:cubicBezTo>
                  <a:lnTo>
                    <a:pt x="1182939" y="1182937"/>
                  </a:lnTo>
                  <a:lnTo>
                    <a:pt x="1182939" y="1522163"/>
                  </a:lnTo>
                  <a:cubicBezTo>
                    <a:pt x="1182939" y="1677486"/>
                    <a:pt x="1057024" y="1803401"/>
                    <a:pt x="901701" y="1803401"/>
                  </a:cubicBezTo>
                  <a:lnTo>
                    <a:pt x="901702" y="1803400"/>
                  </a:lnTo>
                  <a:cubicBezTo>
                    <a:pt x="746379" y="1803400"/>
                    <a:pt x="620464" y="1677485"/>
                    <a:pt x="620464" y="1522162"/>
                  </a:cubicBezTo>
                  <a:lnTo>
                    <a:pt x="620464" y="1182937"/>
                  </a:lnTo>
                  <a:lnTo>
                    <a:pt x="281238" y="1182937"/>
                  </a:lnTo>
                  <a:cubicBezTo>
                    <a:pt x="125915" y="1182937"/>
                    <a:pt x="0" y="1057022"/>
                    <a:pt x="0" y="901699"/>
                  </a:cubicBezTo>
                  <a:close/>
                </a:path>
              </a:pathLst>
            </a:custGeom>
            <a:solidFill>
              <a:srgbClr val="FF69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/>
          <p:nvPr/>
        </p:nvSpPr>
        <p:spPr>
          <a:xfrm rot="-5400000">
            <a:off x="1" y="5510501"/>
            <a:ext cx="1367376" cy="1367377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B5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5400000">
            <a:off x="10983073" y="0"/>
            <a:ext cx="1240973" cy="1240974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81768" y="-105138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1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1"/>
          <p:cNvSpPr/>
          <p:nvPr/>
        </p:nvSpPr>
        <p:spPr>
          <a:xfrm rot="-5400000">
            <a:off x="1" y="5211921"/>
            <a:ext cx="1646078" cy="1646079"/>
          </a:xfrm>
          <a:custGeom>
            <a:avLst/>
            <a:gdLst/>
            <a:ahLst/>
            <a:cxnLst/>
            <a:rect l="l" t="t" r="r" b="b"/>
            <a:pathLst>
              <a:path w="1357086" h="1357087" extrusionOk="0">
                <a:moveTo>
                  <a:pt x="678543" y="0"/>
                </a:moveTo>
                <a:lnTo>
                  <a:pt x="1357086" y="0"/>
                </a:lnTo>
                <a:lnTo>
                  <a:pt x="1357086" y="1"/>
                </a:lnTo>
                <a:cubicBezTo>
                  <a:pt x="1357086" y="749499"/>
                  <a:pt x="749498" y="1357087"/>
                  <a:pt x="0" y="1357087"/>
                </a:cubicBezTo>
                <a:lnTo>
                  <a:pt x="0" y="1357087"/>
                </a:lnTo>
                <a:lnTo>
                  <a:pt x="0" y="678544"/>
                </a:lnTo>
                <a:lnTo>
                  <a:pt x="0" y="678544"/>
                </a:lnTo>
                <a:cubicBezTo>
                  <a:pt x="374749" y="678544"/>
                  <a:pt x="678543" y="374750"/>
                  <a:pt x="678543" y="1"/>
                </a:cubicBezTo>
                <a:close/>
              </a:path>
            </a:pathLst>
          </a:custGeom>
          <a:solidFill>
            <a:srgbClr val="FF69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40" y="5033016"/>
            <a:ext cx="1476885" cy="11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1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42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367974" y="-28718"/>
            <a:ext cx="8340986" cy="69154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2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2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5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3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34558" y="0"/>
            <a:ext cx="6582876" cy="68165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3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 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 amt="4000"/>
          </a:blip>
          <a:srcRect/>
          <a:stretch/>
        </p:blipFill>
        <p:spPr>
          <a:xfrm>
            <a:off x="-1" y="-31471"/>
            <a:ext cx="6867939" cy="68679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4"/>
          <p:cNvSpPr/>
          <p:nvPr/>
        </p:nvSpPr>
        <p:spPr>
          <a:xfrm rot="10800000">
            <a:off x="9352563" y="0"/>
            <a:ext cx="2790941" cy="1395471"/>
          </a:xfrm>
          <a:custGeom>
            <a:avLst/>
            <a:gdLst/>
            <a:ahLst/>
            <a:cxnLst/>
            <a:rect l="l" t="t" r="r" b="b"/>
            <a:pathLst>
              <a:path w="3454400" h="1727200" extrusionOk="0">
                <a:moveTo>
                  <a:pt x="1727200" y="0"/>
                </a:moveTo>
                <a:cubicBezTo>
                  <a:pt x="2681106" y="0"/>
                  <a:pt x="3454400" y="773294"/>
                  <a:pt x="3454400" y="1727200"/>
                </a:cubicBezTo>
                <a:lnTo>
                  <a:pt x="2590800" y="1727200"/>
                </a:lnTo>
                <a:cubicBezTo>
                  <a:pt x="2590800" y="1250247"/>
                  <a:pt x="2204153" y="863600"/>
                  <a:pt x="1727200" y="863600"/>
                </a:cubicBezTo>
                <a:cubicBezTo>
                  <a:pt x="1250247" y="863600"/>
                  <a:pt x="863600" y="1250247"/>
                  <a:pt x="863600" y="1727200"/>
                </a:cubicBezTo>
                <a:lnTo>
                  <a:pt x="0" y="1727200"/>
                </a:lnTo>
                <a:cubicBezTo>
                  <a:pt x="0" y="773294"/>
                  <a:pt x="773294" y="0"/>
                  <a:pt x="1727200" y="0"/>
                </a:cubicBezTo>
                <a:close/>
              </a:path>
            </a:pathLst>
          </a:custGeom>
          <a:solidFill>
            <a:srgbClr val="01C2B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278018" y="0"/>
            <a:ext cx="3598243" cy="149088"/>
          </a:xfrm>
          <a:prstGeom prst="rect">
            <a:avLst/>
          </a:prstGeom>
          <a:solidFill>
            <a:srgbClr val="0041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data-typ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484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giuseppe-mastrandrea-4300857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conda.io/en/lates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108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340"/>
              <a:buFont typeface="Calibri"/>
              <a:buNone/>
            </a:pPr>
            <a:r>
              <a:rPr lang="it-IT" sz="6600" dirty="0"/>
              <a:t>Python - </a:t>
            </a:r>
            <a:r>
              <a:rPr lang="it-IT" sz="6600" dirty="0" err="1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02048f8c_0_8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g2ed02048f8c_0_82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Salvataggio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g2ed02048f8c_0_82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freeze &gt;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requirements.txt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 env create -f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environment.yml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g2ed02048f8c_0_82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Disattivazione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g2ed02048f8c_0_82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deactivate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deactivate</a:t>
            </a:r>
            <a:endParaRPr sz="17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d02048f8c_0_10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g2ed02048f8c_0_100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Installare un package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g2ed02048f8c_0_100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nomepackage==version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--name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myenv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nomepackage=version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g2ed02048f8c_0_100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Disinstallare un package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Google Shape;279;g2ed02048f8c_0_100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pip uninstall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nomepackage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remove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nomepackage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d02048f8c_0_9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g2ed02048f8c_0_92"/>
          <p:cNvSpPr txBox="1"/>
          <p:nvPr/>
        </p:nvSpPr>
        <p:spPr>
          <a:xfrm>
            <a:off x="278025" y="1562325"/>
            <a:ext cx="10363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Creare il vostro primo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Installare il package `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notebook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` tramite pip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Avviare Jupyter notebook con il comando `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jupyter notebook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`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d02048f8c_0_10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 u="sng">
                <a:solidFill>
                  <a:schemeClr val="hlink"/>
                </a:solidFill>
                <a:hlinkClick r:id="rId3"/>
              </a:rPr>
              <a:t>Basic Data Types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1" name="Google Shape;291;g2ed02048f8c_0_109"/>
          <p:cNvGraphicFramePr/>
          <p:nvPr/>
        </p:nvGraphicFramePr>
        <p:xfrm>
          <a:off x="2457988" y="1894550"/>
          <a:ext cx="6003275" cy="2736513"/>
        </p:xfrm>
        <a:graphic>
          <a:graphicData uri="http://schemas.openxmlformats.org/drawingml/2006/table">
            <a:tbl>
              <a:tblPr>
                <a:noFill/>
                <a:tableStyleId>{64A2EBB9-3AE7-43B7-AB75-0C75B0F4650F}</a:tableStyleId>
              </a:tblPr>
              <a:tblGrid>
                <a:gridCol w="2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Class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Basic Type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Integer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float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Floating-point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complex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Complex numbers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Strings and characters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bytes</a:t>
                      </a:r>
                      <a:r>
                        <a:rPr lang="it-IT" sz="1100"/>
                        <a:t>, </a:t>
                      </a: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bytearray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Bytes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bool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Boolean values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d02048f8c_0_23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Modulo </a:t>
            </a:r>
            <a:r>
              <a:rPr lang="it-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g2ed02048f8c_0_235"/>
          <p:cNvSpPr txBox="1"/>
          <p:nvPr/>
        </p:nvSpPr>
        <p:spPr>
          <a:xfrm>
            <a:off x="278025" y="1562325"/>
            <a:ext cx="10363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Da Python 3.5 è possibile utilizzare 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tipi di dato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in Python!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typing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introdotto dalla </a:t>
            </a:r>
            <a:r>
              <a:rPr lang="it-IT" sz="2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PEP 484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g2ed02048f8c_0_235"/>
          <p:cNvSpPr txBox="1"/>
          <p:nvPr/>
        </p:nvSpPr>
        <p:spPr>
          <a:xfrm>
            <a:off x="1295025" y="3033050"/>
            <a:ext cx="8329200" cy="15699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somma(a: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b: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 + b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moltiplica(a: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b: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 * b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d02048f8c_0_12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if/elif/else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g2ed02048f8c_0_126"/>
          <p:cNvSpPr txBox="1"/>
          <p:nvPr/>
        </p:nvSpPr>
        <p:spPr>
          <a:xfrm>
            <a:off x="1295025" y="1258650"/>
            <a:ext cx="8329200" cy="43407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 condition1: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condition1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elif condition2: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condition1 is False and condition2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statement3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statement4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if all above conditions are False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statement7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statement8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Program continues here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02048f8c_0_134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for/while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g2ed02048f8c_0_134"/>
          <p:cNvSpPr txBox="1"/>
          <p:nvPr/>
        </p:nvSpPr>
        <p:spPr>
          <a:xfrm>
            <a:off x="278025" y="1511025"/>
            <a:ext cx="4794600" cy="3186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iterable: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Code block executed for each item in the iterable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Optional else clause for for loop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Executed if the loop completes normally (not broken)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statement3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statement4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g2ed02048f8c_0_134"/>
          <p:cNvSpPr txBox="1"/>
          <p:nvPr/>
        </p:nvSpPr>
        <p:spPr>
          <a:xfrm>
            <a:off x="5437150" y="1511025"/>
            <a:ext cx="4794600" cy="3186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Code block executed while the condition is True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statement5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statement6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500"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Optional else clause for while loop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Executed if the loop condition becomes False (not broken)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statement7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statement8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d02048f8c_0_14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g2ed02048f8c_0_143"/>
          <p:cNvSpPr txBox="1"/>
          <p:nvPr/>
        </p:nvSpPr>
        <p:spPr>
          <a:xfrm>
            <a:off x="278025" y="1511025"/>
            <a:ext cx="4794600" cy="24012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function_name(parameter1, parameter2, ...):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Function body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statement1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statement2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result  # Optional return statement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with default parameters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function_with_defaults(param1, param2=default_value):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Function body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g2ed02048f8c_0_143"/>
          <p:cNvSpPr txBox="1"/>
          <p:nvPr/>
        </p:nvSpPr>
        <p:spPr>
          <a:xfrm>
            <a:off x="5437150" y="1511025"/>
            <a:ext cx="4794600" cy="35094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function_with_args(*args):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args is a </a:t>
            </a:r>
            <a:r>
              <a:rPr lang="it-IT" sz="1200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tuple</a:t>
            </a: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containing all positional arguments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for arg in args: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# Process each argument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with **kwargs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function_with_kwargs(**kwargs):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kwargs is a </a:t>
            </a:r>
            <a:r>
              <a:rPr lang="it-IT" sz="1200" i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dictionary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for key, value in kwargs.items():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# Process each key-value pair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 function_with_args_and_kwargs(*args, **kwargs):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d02048f8c_0_19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g2ed02048f8c_0_192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che produca una sequenza infinita di numeri primi. Utilizza il metodo di controllo della primalità per garantire che ogni numero generato sia primo.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per produrre i numeri della sequenza di Fibonacci; ogni volta che un nuovo numero di Fibonacci viene generato, il più vecchio viene scartato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d02048f8c_0_15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Data Structures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g2ed02048f8c_0_155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cfr. data-structs.ipynb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91e545958_0_2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/>
              <a:t>Table of Contents</a:t>
            </a:r>
            <a:endParaRPr/>
          </a:p>
        </p:txBody>
      </p:sp>
      <p:sp>
        <p:nvSpPr>
          <p:cNvPr id="210" name="Google Shape;210;g2c91e545958_0_29"/>
          <p:cNvSpPr txBox="1"/>
          <p:nvPr/>
        </p:nvSpPr>
        <p:spPr>
          <a:xfrm>
            <a:off x="278025" y="1562325"/>
            <a:ext cx="47337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Introduzione a Python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Setup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delle dipendenze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Mutabilità e immutabilità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OOP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degli errori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d02048f8c_0_162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List Comprehension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g2ed02048f8c_0_162"/>
          <p:cNvSpPr txBox="1"/>
          <p:nvPr/>
        </p:nvSpPr>
        <p:spPr>
          <a:xfrm>
            <a:off x="278025" y="1511025"/>
            <a:ext cx="6397500" cy="4155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 = [expression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iterable </a:t>
            </a:r>
            <a:r>
              <a:rPr lang="it-IT" sz="15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t-IT" sz="15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condition]</a:t>
            </a:r>
            <a:endParaRPr sz="15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g2ed02048f8c_0_162"/>
          <p:cNvSpPr txBox="1"/>
          <p:nvPr/>
        </p:nvSpPr>
        <p:spPr>
          <a:xfrm>
            <a:off x="278025" y="2128289"/>
            <a:ext cx="103632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valore che verrà incluso nella lista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la variabile che conterrà ogni valore dell’iterabile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iterable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è un qualsiasi iterable di Python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: parametro opzionale per aggiungere condizioni di aggiunta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d02048f8c_0_171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Generators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2ed02048f8c_0_171"/>
          <p:cNvSpPr txBox="1"/>
          <p:nvPr/>
        </p:nvSpPr>
        <p:spPr>
          <a:xfrm>
            <a:off x="278025" y="1562325"/>
            <a:ext cx="10363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Iteratori che permettono di iterare su una sequenza di valori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senza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doverli memorizzare tutti contemporaneamente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Efficienza della gestione della memoria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Lazy Evaluation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Come una normale funzione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 b="1"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al posto di </a:t>
            </a:r>
            <a:r>
              <a:rPr lang="it-IT" sz="2200" b="1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g2ed02048f8c_0_171"/>
          <p:cNvSpPr txBox="1"/>
          <p:nvPr/>
        </p:nvSpPr>
        <p:spPr>
          <a:xfrm>
            <a:off x="4910275" y="3318325"/>
            <a:ext cx="4794600" cy="1493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simple_generator(limit):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num = 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num &lt; limit: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yield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num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num += 1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d02048f8c_0_18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Hands 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g2ed02048f8c_0_183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che produca una sequenza infinita di numeri primi. Utilizza il metodo di controllo della primalità per garantire che ogni numero generato sia primo.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Scrivi un generatore per produrre i numeri della sequenza di Fibonacci; ogni volta che un nuovo numero di Fibonacci viene generato, il più vecchio viene scartato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d02048f8c_0_19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g2ed02048f8c_0_197"/>
          <p:cNvSpPr txBox="1"/>
          <p:nvPr/>
        </p:nvSpPr>
        <p:spPr>
          <a:xfrm>
            <a:off x="278025" y="1562325"/>
            <a:ext cx="10363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Python ha un approccio ad oggetti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meno rigoroso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di altri linguaggi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Gestione automatica memoria tramite garbage collector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Modificatori di accesso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non presenti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Supporto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ereditarietà multipla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Metodi speciali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d02048f8c_0_20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g2ed02048f8c_0_203"/>
          <p:cNvSpPr txBox="1"/>
          <p:nvPr/>
        </p:nvSpPr>
        <p:spPr>
          <a:xfrm>
            <a:off x="278025" y="1323750"/>
            <a:ext cx="8392200" cy="5141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BaseClass: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name):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self._name = name  # Attributo "protetto" per convenzione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self.__private_attribute = "This is private"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get_name(self):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self._name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_protected_method(self):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("This is a protected method")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__private_method(self):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("This is a private method")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access_private_method(self):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self.__private_method()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__str__(self):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f"BaseClass with name: {self._name}"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__repr__(self):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f"BaseClass(name='{self._name}')"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d02048f8c_0_21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OOP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2ed02048f8c_0_210"/>
          <p:cNvSpPr txBox="1"/>
          <p:nvPr/>
        </p:nvSpPr>
        <p:spPr>
          <a:xfrm>
            <a:off x="278025" y="1323750"/>
            <a:ext cx="9366000" cy="25551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DerivedClass(BaseClass):  # Ereditarietà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name, value):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super().__init__(name)  # Chiamata al costruttore della classe base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self.value = value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__str__(self):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base_str = super().__str__()  # Richiamo del metodo della classe base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f"{base_str}, with value: {self.value}"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display_value(self):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print(f"Value: {self.value}")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02048f8c_0_223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Dunder (double underscore) methods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2ed02048f8c_0_223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cfr. oop.ipynb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d02048f8c_0_2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Eccezioni in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g2ed02048f8c_0_248"/>
          <p:cNvSpPr txBox="1"/>
          <p:nvPr/>
        </p:nvSpPr>
        <p:spPr>
          <a:xfrm>
            <a:off x="278025" y="1323750"/>
            <a:ext cx="10363200" cy="32016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potrebbe sollevare un'eccezione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SomeException as e: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per gestire l'eccezione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viene eseguito se non si verifica alcuna 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# Codice che viene eseguito sempre, indipendentemente dal verificarsi di un'eccezione</a:t>
            </a: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-IT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d02048f8c_0_25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Exceptions Hierarchy in Python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6" name="Google Shape;386;g2ed02048f8c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89" y="1495024"/>
            <a:ext cx="8928425" cy="42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d9c99233d_1_0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Packages e moduli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g2ed9c99233d_1_0"/>
          <p:cNvSpPr txBox="1"/>
          <p:nvPr/>
        </p:nvSpPr>
        <p:spPr>
          <a:xfrm>
            <a:off x="278025" y="1562325"/>
            <a:ext cx="10363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it-IT" sz="2200" u="sng">
                <a:latin typeface="Helvetica Neue Light"/>
                <a:ea typeface="Helvetica Neue Light"/>
                <a:cs typeface="Helvetica Neue Light"/>
                <a:sym typeface="Helvetica Neue Light"/>
              </a:rPr>
              <a:t>modulo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è un singolo file Python che contiene funzioni, classi e variabili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Ogni file .py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può essere un modulo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it-IT" sz="2200" u="sng">
                <a:latin typeface="Helvetica Neue Light"/>
                <a:ea typeface="Helvetica Neue Light"/>
                <a:cs typeface="Helvetica Neue Light"/>
                <a:sym typeface="Helvetica Neue Light"/>
              </a:rPr>
              <a:t>package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è una directory che contiene più moduli e un file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__init__.py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3" name="Google Shape;393;g2ed9c9923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3802500"/>
            <a:ext cx="3269326" cy="23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ed9c99233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80" y="3802499"/>
            <a:ext cx="5284889" cy="2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A0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91e545958_0_218"/>
          <p:cNvSpPr txBox="1"/>
          <p:nvPr/>
        </p:nvSpPr>
        <p:spPr>
          <a:xfrm>
            <a:off x="2649334" y="1356206"/>
            <a:ext cx="61800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1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endParaRPr sz="17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Ingegnere informatico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dal 2011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nelle scuole pubbliche e negli ITS dal 2017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 Data Masters dal 2021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it-IT" sz="17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CoLead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di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PyBari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g2c91e545958_0_218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c91e545958_0_218"/>
          <p:cNvSpPr/>
          <p:nvPr/>
        </p:nvSpPr>
        <p:spPr>
          <a:xfrm>
            <a:off x="747572" y="1591075"/>
            <a:ext cx="1424100" cy="142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c91e545958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2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c91e545958_0_218"/>
          <p:cNvSpPr/>
          <p:nvPr/>
        </p:nvSpPr>
        <p:spPr>
          <a:xfrm>
            <a:off x="692041" y="1547163"/>
            <a:ext cx="1537500" cy="153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2c91e545958_0_2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2666" y="4185476"/>
            <a:ext cx="925564" cy="92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Python 101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425" y="3247522"/>
            <a:ext cx="2770649" cy="2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"/>
          <p:cNvSpPr txBox="1"/>
          <p:nvPr/>
        </p:nvSpPr>
        <p:spPr>
          <a:xfrm>
            <a:off x="9110175" y="5508700"/>
            <a:ext cx="2160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/>
              <a:t>Guido Van Rossum</a:t>
            </a:r>
            <a:endParaRPr sz="1200" i="1"/>
          </a:p>
        </p:txBody>
      </p:sp>
      <p:sp>
        <p:nvSpPr>
          <p:cNvPr id="228" name="Google Shape;228;p5"/>
          <p:cNvSpPr txBox="1"/>
          <p:nvPr/>
        </p:nvSpPr>
        <p:spPr>
          <a:xfrm>
            <a:off x="278025" y="1562325"/>
            <a:ext cx="79395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Creato da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Guido Van Rossum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fra il 1989  e il 1991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Nome ispirato da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Monty Python’s Flying Circus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Current Version: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Python 3.12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Filosofia: 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Readability first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Explicit is better than implicit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Simple is better than complex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d02048f8c_0_9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Python 101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g2ed02048f8c_0_9"/>
          <p:cNvSpPr txBox="1"/>
          <p:nvPr/>
        </p:nvSpPr>
        <p:spPr>
          <a:xfrm>
            <a:off x="278025" y="1562325"/>
            <a:ext cx="10363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Python è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interpretato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2-step process: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Compilazione in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bytecode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Interpretazione dalla </a:t>
            </a:r>
            <a:r>
              <a:rPr lang="it-IT" sz="2200" b="1">
                <a:latin typeface="Helvetica Neue"/>
                <a:ea typeface="Helvetica Neue"/>
                <a:cs typeface="Helvetica Neue"/>
                <a:sym typeface="Helvetica Neue"/>
              </a:rPr>
              <a:t>Python Virtual Machine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.pyc file o JIT: precompilati o compilazione diretta in linguaggio macchina per una esecuzione più veloce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d02048f8c_0_1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Setting Up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g2ed02048f8c_0_16"/>
          <p:cNvSpPr txBox="1"/>
          <p:nvPr/>
        </p:nvSpPr>
        <p:spPr>
          <a:xfrm>
            <a:off x="278025" y="1562325"/>
            <a:ext cx="10363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Opzione 1: </a:t>
            </a:r>
            <a:r>
              <a:rPr lang="it-IT" sz="22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python.org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Opzione 2: </a:t>
            </a:r>
            <a:r>
              <a:rPr lang="it-IT" sz="22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conda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d02048f8c_0_48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Setting Up Python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6" name="Google Shape;246;g2ed02048f8c_0_48"/>
          <p:cNvGraphicFramePr/>
          <p:nvPr/>
        </p:nvGraphicFramePr>
        <p:xfrm>
          <a:off x="1099975" y="1626425"/>
          <a:ext cx="9410700" cy="4504293"/>
        </p:xfrm>
        <a:graphic>
          <a:graphicData uri="http://schemas.openxmlformats.org/drawingml/2006/table">
            <a:tbl>
              <a:tblPr>
                <a:noFill/>
                <a:tableStyleId>{64A2EBB9-3AE7-43B7-AB75-0C75B0F4650F}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Caratteristica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Installazione da python.org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Installazione tramite Conda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FFBA00">
                        <a:alpha val="278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Gestione delle dipendenze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Pip (Python Package Index)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Conda (supporta anche Pip)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Isolamento degli ambienti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Virtualenv, Venv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Conda Environments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Configurazione iniziale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Installazione manuale di Python e strumenti di gestione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Fornisce un'installazione automatica di Conda e ambiente base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Ambiti di utilizzo principali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Sviluppo generale in Python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Data Science, Machine Learning, scientific computing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Supporto a pacchetti non-Python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Limitato (richiede tool esterni)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Integrato, supporta pacchetti R, Julia, C++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Aggiornamenti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Aggiornamenti tramite Pip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Aggiornamenti tramite Conda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Controllo versione Python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Può installare solo una versione alla volta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Può gestire più versioni Python simultaneamente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/>
                        <a:t>Ambienti di lavoro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Manuale, richiede configurazione degli ambienti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Gestione automatica degli ambienti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FBE">
                        <a:alpha val="2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d02048f8c_0_57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g2ed02048f8c_0_57"/>
          <p:cNvSpPr txBox="1"/>
          <p:nvPr/>
        </p:nvSpPr>
        <p:spPr>
          <a:xfrm>
            <a:off x="278025" y="1562325"/>
            <a:ext cx="10363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Ambienti isolati per progetti Python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Gestiscono dipendenze e pacchetti specifici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Vantaggi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Evitare conflitti fra progetti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Facilitano la replicazione dell’ambiente di sviluppo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Strumenti comuni: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virtualenv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(da installare a parte)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modulo </a:t>
            </a:r>
            <a:r>
              <a:rPr lang="it-IT" sz="2200">
                <a:latin typeface="Courier New"/>
                <a:ea typeface="Courier New"/>
                <a:cs typeface="Courier New"/>
                <a:sym typeface="Courier New"/>
              </a:rPr>
              <a:t>venv</a:t>
            </a: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 (integrato in python)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○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conda environments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d02048f8c_0_66"/>
          <p:cNvSpPr txBox="1">
            <a:spLocks noGrp="1"/>
          </p:cNvSpPr>
          <p:nvPr>
            <p:ph type="title"/>
          </p:nvPr>
        </p:nvSpPr>
        <p:spPr>
          <a:xfrm>
            <a:off x="278018" y="327993"/>
            <a:ext cx="10363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it-IT">
                <a:solidFill>
                  <a:schemeClr val="dk1"/>
                </a:solidFill>
              </a:rPr>
              <a:t>Virtual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g2ed02048f8c_0_66"/>
          <p:cNvSpPr txBox="1"/>
          <p:nvPr/>
        </p:nvSpPr>
        <p:spPr>
          <a:xfrm>
            <a:off x="278025" y="156232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Creazione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9" name="Google Shape;259;g2ed02048f8c_0_66"/>
          <p:cNvSpPr txBox="1"/>
          <p:nvPr/>
        </p:nvSpPr>
        <p:spPr>
          <a:xfrm>
            <a:off x="349225" y="220955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-m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venv venv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-n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py310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=3.10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g2ed02048f8c_0_66"/>
          <p:cNvSpPr txBox="1"/>
          <p:nvPr/>
        </p:nvSpPr>
        <p:spPr>
          <a:xfrm>
            <a:off x="278025" y="3432475"/>
            <a:ext cx="103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 Light"/>
              <a:buChar char="●"/>
            </a:pPr>
            <a:r>
              <a:rPr lang="it-IT"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Attivazione di venv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1" name="Google Shape;261;g2ed02048f8c_0_66"/>
          <p:cNvSpPr txBox="1"/>
          <p:nvPr/>
        </p:nvSpPr>
        <p:spPr>
          <a:xfrm>
            <a:off x="349225" y="4079700"/>
            <a:ext cx="8329200" cy="1185300"/>
          </a:xfrm>
          <a:prstGeom prst="rect">
            <a:avLst/>
          </a:prstGeom>
          <a:solidFill>
            <a:srgbClr val="330F4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source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venv/bin/activate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conda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-IT" sz="17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activate </a:t>
            </a:r>
            <a:r>
              <a:rPr lang="it-IT" sz="17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py310</a:t>
            </a:r>
            <a:endParaRPr sz="17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1439</Words>
  <Application>Microsoft Macintosh PowerPoint</Application>
  <PresentationFormat>Widescreen</PresentationFormat>
  <Paragraphs>287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Courier New</vt:lpstr>
      <vt:lpstr>Helvetica Neue</vt:lpstr>
      <vt:lpstr>Montserrat</vt:lpstr>
      <vt:lpstr>Helvetica Neue Light</vt:lpstr>
      <vt:lpstr>Arial</vt:lpstr>
      <vt:lpstr>Roboto Light</vt:lpstr>
      <vt:lpstr>Roboto Mono</vt:lpstr>
      <vt:lpstr>Calibri</vt:lpstr>
      <vt:lpstr>Roboto</vt:lpstr>
      <vt:lpstr>Tema di Office</vt:lpstr>
      <vt:lpstr>Python - Introduction</vt:lpstr>
      <vt:lpstr>Table of Contents</vt:lpstr>
      <vt:lpstr>Presentazione standard di PowerPoint</vt:lpstr>
      <vt:lpstr>Python 101</vt:lpstr>
      <vt:lpstr>Python 101</vt:lpstr>
      <vt:lpstr>Setting Up Python</vt:lpstr>
      <vt:lpstr>Setting Up Python</vt:lpstr>
      <vt:lpstr>Virtual Environments</vt:lpstr>
      <vt:lpstr>Virtual Environments</vt:lpstr>
      <vt:lpstr>Virtual Environments</vt:lpstr>
      <vt:lpstr>Virtual Environments</vt:lpstr>
      <vt:lpstr>Hands On!</vt:lpstr>
      <vt:lpstr>Basic Data Types</vt:lpstr>
      <vt:lpstr>Modulo typing</vt:lpstr>
      <vt:lpstr>if/elif/else</vt:lpstr>
      <vt:lpstr>for/while</vt:lpstr>
      <vt:lpstr>functions</vt:lpstr>
      <vt:lpstr>Hands On</vt:lpstr>
      <vt:lpstr>Data Structures</vt:lpstr>
      <vt:lpstr>List Comprehension</vt:lpstr>
      <vt:lpstr>Generators</vt:lpstr>
      <vt:lpstr>Hands On</vt:lpstr>
      <vt:lpstr>OOP in Python</vt:lpstr>
      <vt:lpstr>OOP in Python</vt:lpstr>
      <vt:lpstr>OOP in Python</vt:lpstr>
      <vt:lpstr>Dunder (double underscore) methods</vt:lpstr>
      <vt:lpstr>Eccezioni in Python</vt:lpstr>
      <vt:lpstr>Exceptions Hierarchy in Python</vt:lpstr>
      <vt:lpstr>Packages e moduli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Vincenzo Maritati</dc:creator>
  <cp:lastModifiedBy>Francesco Cipriani</cp:lastModifiedBy>
  <cp:revision>2</cp:revision>
  <dcterms:created xsi:type="dcterms:W3CDTF">2023-03-10T09:42:07Z</dcterms:created>
  <dcterms:modified xsi:type="dcterms:W3CDTF">2025-02-06T16:48:16Z</dcterms:modified>
</cp:coreProperties>
</file>